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sldIdLst>
    <p:sldId id="256" r:id="rId2"/>
    <p:sldId id="355" r:id="rId3"/>
    <p:sldId id="311" r:id="rId4"/>
    <p:sldId id="356" r:id="rId5"/>
    <p:sldId id="358" r:id="rId6"/>
    <p:sldId id="360" r:id="rId7"/>
    <p:sldId id="379" r:id="rId8"/>
    <p:sldId id="380" r:id="rId9"/>
    <p:sldId id="361" r:id="rId10"/>
    <p:sldId id="365" r:id="rId11"/>
    <p:sldId id="363" r:id="rId12"/>
    <p:sldId id="366" r:id="rId13"/>
    <p:sldId id="369" r:id="rId14"/>
    <p:sldId id="367" r:id="rId15"/>
    <p:sldId id="368" r:id="rId16"/>
    <p:sldId id="371" r:id="rId17"/>
    <p:sldId id="372" r:id="rId18"/>
    <p:sldId id="373" r:id="rId19"/>
    <p:sldId id="374" r:id="rId20"/>
    <p:sldId id="375" r:id="rId21"/>
    <p:sldId id="377" r:id="rId22"/>
    <p:sldId id="376" r:id="rId23"/>
    <p:sldId id="378" r:id="rId2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0000"/>
    <a:srgbClr val="FFFFFF"/>
    <a:srgbClr val="44546A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859"/>
    <p:restoredTop sz="94674"/>
  </p:normalViewPr>
  <p:slideViewPr>
    <p:cSldViewPr snapToGrid="0" snapToObjects="1">
      <p:cViewPr varScale="1">
        <p:scale>
          <a:sx n="159" d="100"/>
          <a:sy n="159" d="100"/>
        </p:scale>
        <p:origin x="208" y="13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F32F1C-A509-984F-9E5B-E228248344CD}" type="datetimeFigureOut">
              <a:rPr kumimoji="1" lang="ko-KR" altLang="en-US" smtClean="0"/>
              <a:t>2018. 10. 1.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83281F-892B-614E-B792-481EB2F7C5B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24425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2018. 10. 1.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739254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2018. 10. 1.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477125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2018. 10. 1.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151409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2018. 10. 1.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16088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2018. 10. 1.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610846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2018. 10. 1.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245479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2018. 10. 1.</a:t>
            </a:fld>
            <a:endParaRPr kumimoji="1"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387680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2018. 10. 1.</a:t>
            </a:fld>
            <a:endParaRPr kumimoji="1"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50069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2018. 10. 1.</a:t>
            </a:fld>
            <a:endParaRPr kumimoji="1"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416338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2018. 10. 1.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16049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2018. 10. 1.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955205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CBEE32-551C-D044-9ECF-F871403689A5}" type="datetimeFigureOut">
              <a:rPr kumimoji="1" lang="ko-KR" altLang="en-US" smtClean="0"/>
              <a:t>2018. 10. 1.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168425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19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emf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20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emf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2.tiff"/><Relationship Id="rId7" Type="http://schemas.openxmlformats.org/officeDocument/2006/relationships/hyperlink" Target="https://www.youtube.com/watch?v=sMb00lz-IfE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youtube.com/watch?v=9rIy0xY99a0" TargetMode="Externa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tiff"/><Relationship Id="rId7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Relationship Id="rId9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hyperlink" Target="https://ppw.kuleuven.be/ogp/anderepdf/efic-2017.pdf" TargetMode="External"/><Relationship Id="rId3" Type="http://schemas.openxmlformats.org/officeDocument/2006/relationships/image" Target="../media/image2.tiff"/><Relationship Id="rId7" Type="http://schemas.openxmlformats.org/officeDocument/2006/relationships/image" Target="../media/image2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1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2.tiff"/><Relationship Id="rId7" Type="http://schemas.openxmlformats.org/officeDocument/2006/relationships/image" Target="../media/image1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.tiff"/><Relationship Id="rId7" Type="http://schemas.openxmlformats.org/officeDocument/2006/relationships/image" Target="../media/image1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54117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69202" y="116699"/>
            <a:ext cx="384746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latin typeface="Seravek Light" charset="0"/>
                <a:ea typeface="Seravek Light" charset="0"/>
                <a:cs typeface="Seravek Light" charset="0"/>
              </a:rPr>
              <a:t>GBME </a:t>
            </a:r>
            <a:r>
              <a:rPr lang="ko-KR" altLang="en-US" sz="1600" dirty="0">
                <a:latin typeface="Seravek Light" charset="0"/>
                <a:ea typeface="Seravek Light" charset="0"/>
                <a:cs typeface="Seravek Light" charset="0"/>
              </a:rPr>
              <a:t>Probability and Statistics</a:t>
            </a:r>
            <a:r>
              <a:rPr lang="en-US" altLang="ko-KR" sz="1600" dirty="0">
                <a:latin typeface="Seravek Light" charset="0"/>
                <a:ea typeface="Seravek Light" charset="0"/>
                <a:cs typeface="Seravek Light" charset="0"/>
              </a:rPr>
              <a:t>  |  Fall 2018</a:t>
            </a:r>
            <a:endParaRPr lang="ko-KR" altLang="en-US" sz="16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782467" y="102769"/>
            <a:ext cx="230150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600" dirty="0">
                <a:latin typeface="Seravek Light" charset="0"/>
                <a:ea typeface="Seravek Light" charset="0"/>
                <a:cs typeface="Seravek Light" charset="0"/>
              </a:rPr>
              <a:t>Lecture 07  |  100118</a:t>
            </a:r>
            <a:endParaRPr lang="ko-KR" altLang="en-US" sz="16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005054" y="2120740"/>
            <a:ext cx="10181954" cy="23083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800" dirty="0">
                <a:solidFill>
                  <a:schemeClr val="accent6">
                    <a:lumMod val="75000"/>
                  </a:schemeClr>
                </a:solidFill>
                <a:latin typeface="Seravek Light" charset="0"/>
                <a:ea typeface="Seravek Light" charset="0"/>
                <a:cs typeface="Seravek Light" charset="0"/>
              </a:rPr>
              <a:t>Lecture 07</a:t>
            </a:r>
            <a:endParaRPr lang="en-US" altLang="ko-KR" sz="4800" dirty="0">
              <a:latin typeface="Seravek Light" charset="0"/>
              <a:ea typeface="Seravek Light" charset="0"/>
              <a:cs typeface="Seravek Light" charset="0"/>
            </a:endParaRPr>
          </a:p>
          <a:p>
            <a:pPr algn="ctr"/>
            <a:r>
              <a:rPr lang="en-US" altLang="ko-KR" sz="4800" dirty="0">
                <a:latin typeface="Seravek Light" charset="0"/>
                <a:ea typeface="Seravek Light" charset="0"/>
                <a:cs typeface="Seravek Light" charset="0"/>
              </a:rPr>
              <a:t>Regression wisdom, re-expressing data</a:t>
            </a:r>
          </a:p>
          <a:p>
            <a:pPr algn="ctr"/>
            <a:r>
              <a:rPr lang="en-US" altLang="ko-KR" sz="4800" dirty="0">
                <a:latin typeface="Seravek Light" charset="0"/>
                <a:ea typeface="Seravek Light" charset="0"/>
                <a:cs typeface="Seravek Light" charset="0"/>
              </a:rPr>
              <a:t>sampling</a:t>
            </a:r>
          </a:p>
        </p:txBody>
      </p:sp>
    </p:spTree>
    <p:extLst>
      <p:ext uri="{BB962C8B-B14F-4D97-AF65-F5344CB8AC3E}">
        <p14:creationId xmlns:p14="http://schemas.microsoft.com/office/powerpoint/2010/main" val="20555252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55101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Re-expressing Data: Tukey’s Ladder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07  |  100118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23" b="16484"/>
          <a:stretch/>
        </p:blipFill>
        <p:spPr>
          <a:xfrm>
            <a:off x="4942147" y="800144"/>
            <a:ext cx="5622586" cy="5386052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7"/>
          <a:srcRect l="52591" t="22541" r="6865" b="22176"/>
          <a:stretch/>
        </p:blipFill>
        <p:spPr>
          <a:xfrm>
            <a:off x="1457011" y="2013284"/>
            <a:ext cx="2924361" cy="3081232"/>
          </a:xfrm>
          <a:prstGeom prst="rect">
            <a:avLst/>
          </a:prstGeom>
        </p:spPr>
      </p:pic>
      <p:sp>
        <p:nvSpPr>
          <p:cNvPr id="14" name="텍스트 상자 13"/>
          <p:cNvSpPr txBox="1"/>
          <p:nvPr/>
        </p:nvSpPr>
        <p:spPr>
          <a:xfrm>
            <a:off x="3788412" y="2625615"/>
            <a:ext cx="781111" cy="338554"/>
          </a:xfrm>
          <a:prstGeom prst="rect">
            <a:avLst/>
          </a:prstGeom>
          <a:solidFill>
            <a:srgbClr val="FFFFFF">
              <a:alpha val="80000"/>
            </a:srgbClr>
          </a:solidFill>
        </p:spPr>
        <p:txBody>
          <a:bodyPr wrap="none" rtlCol="0">
            <a:spAutoFit/>
          </a:bodyPr>
          <a:lstStyle/>
          <a:p>
            <a:r>
              <a:rPr kumimoji="1" lang="en-US" altLang="ko-KR" sz="160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x, y: up</a:t>
            </a:r>
            <a:endParaRPr kumimoji="1" lang="ko-KR" altLang="en-US" sz="1600" dirty="0">
              <a:solidFill>
                <a:srgbClr val="C00000"/>
              </a:solidFill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7" name="텍스트 상자 16"/>
          <p:cNvSpPr txBox="1"/>
          <p:nvPr/>
        </p:nvSpPr>
        <p:spPr>
          <a:xfrm>
            <a:off x="1200278" y="4487240"/>
            <a:ext cx="1045223" cy="338554"/>
          </a:xfrm>
          <a:prstGeom prst="rect">
            <a:avLst/>
          </a:prstGeom>
          <a:solidFill>
            <a:srgbClr val="FFFFFF">
              <a:alpha val="80000"/>
            </a:srgbClr>
          </a:solidFill>
        </p:spPr>
        <p:txBody>
          <a:bodyPr wrap="none" rtlCol="0">
            <a:spAutoFit/>
          </a:bodyPr>
          <a:lstStyle/>
          <a:p>
            <a:r>
              <a:rPr kumimoji="1" lang="en-US" altLang="ko-KR" sz="1600">
                <a:solidFill>
                  <a:srgbClr val="0070C0"/>
                </a:solidFill>
                <a:latin typeface="Seravek Light" charset="0"/>
                <a:ea typeface="Seravek Light" charset="0"/>
                <a:cs typeface="Seravek Light" charset="0"/>
              </a:rPr>
              <a:t>x, y: down</a:t>
            </a:r>
            <a:endParaRPr kumimoji="1" lang="ko-KR" altLang="en-US" sz="1600" dirty="0">
              <a:solidFill>
                <a:srgbClr val="0070C0"/>
              </a:solidFill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8" name="텍스트 상자 17"/>
          <p:cNvSpPr txBox="1"/>
          <p:nvPr/>
        </p:nvSpPr>
        <p:spPr>
          <a:xfrm>
            <a:off x="1200278" y="2502505"/>
            <a:ext cx="862352" cy="584775"/>
          </a:xfrm>
          <a:prstGeom prst="rect">
            <a:avLst/>
          </a:prstGeom>
          <a:solidFill>
            <a:srgbClr val="FFFFFF">
              <a:alpha val="80000"/>
            </a:srgbClr>
          </a:solidFill>
        </p:spPr>
        <p:txBody>
          <a:bodyPr wrap="none" rtlCol="0">
            <a:spAutoFit/>
          </a:bodyPr>
          <a:lstStyle/>
          <a:p>
            <a:r>
              <a:rPr kumimoji="1" lang="en-US" altLang="ko-KR" sz="1600" dirty="0">
                <a:solidFill>
                  <a:srgbClr val="0070C0"/>
                </a:solidFill>
                <a:latin typeface="Seravek Light" charset="0"/>
                <a:ea typeface="Seravek Light" charset="0"/>
                <a:cs typeface="Seravek Light" charset="0"/>
              </a:rPr>
              <a:t>x: down</a:t>
            </a:r>
          </a:p>
          <a:p>
            <a:r>
              <a:rPr kumimoji="1" lang="en-US" altLang="ko-KR" sz="1600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y: up</a:t>
            </a:r>
            <a:endParaRPr kumimoji="1" lang="ko-KR" altLang="en-US" sz="1600" dirty="0">
              <a:solidFill>
                <a:srgbClr val="C00000"/>
              </a:solidFill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9" name="텍스트 상자 18"/>
          <p:cNvSpPr txBox="1"/>
          <p:nvPr/>
        </p:nvSpPr>
        <p:spPr>
          <a:xfrm>
            <a:off x="3385622" y="4487240"/>
            <a:ext cx="853311" cy="584775"/>
          </a:xfrm>
          <a:prstGeom prst="rect">
            <a:avLst/>
          </a:prstGeom>
          <a:solidFill>
            <a:srgbClr val="FFFFFF">
              <a:alpha val="80000"/>
            </a:srgbClr>
          </a:solidFill>
        </p:spPr>
        <p:txBody>
          <a:bodyPr wrap="none" rtlCol="0">
            <a:spAutoFit/>
          </a:bodyPr>
          <a:lstStyle/>
          <a:p>
            <a:r>
              <a:rPr kumimoji="1" lang="en-US" altLang="ko-KR" sz="1600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x: up</a:t>
            </a:r>
          </a:p>
          <a:p>
            <a:r>
              <a:rPr kumimoji="1" lang="en-US" altLang="ko-KR" sz="1600" dirty="0">
                <a:solidFill>
                  <a:srgbClr val="0070C0"/>
                </a:solidFill>
                <a:latin typeface="Seravek Light" charset="0"/>
                <a:ea typeface="Seravek Light" charset="0"/>
                <a:cs typeface="Seravek Light" charset="0"/>
              </a:rPr>
              <a:t>y: down</a:t>
            </a:r>
            <a:endParaRPr kumimoji="1" lang="ko-KR" altLang="en-US" sz="1600" dirty="0">
              <a:solidFill>
                <a:srgbClr val="0070C0"/>
              </a:solidFill>
              <a:latin typeface="Seravek Light" charset="0"/>
              <a:ea typeface="Seravek Light" charset="0"/>
              <a:cs typeface="Seravek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41862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55101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Re-expressing Data: Tukey’s Ladder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07  |  100118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23" b="16484"/>
          <a:stretch/>
        </p:blipFill>
        <p:spPr>
          <a:xfrm>
            <a:off x="4942147" y="800144"/>
            <a:ext cx="5622586" cy="5386052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7"/>
          <a:srcRect t="5963" b="50527"/>
          <a:stretch/>
        </p:blipFill>
        <p:spPr>
          <a:xfrm>
            <a:off x="697612" y="1711816"/>
            <a:ext cx="3931109" cy="1705152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9E211209-D4BB-8D48-91A1-E1C8C131FEE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57251" b="-1"/>
          <a:stretch/>
        </p:blipFill>
        <p:spPr>
          <a:xfrm>
            <a:off x="697612" y="3617494"/>
            <a:ext cx="3931109" cy="1675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5996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504817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Re-expressing Data: Logarithms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07  |  100118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3412" y="1743367"/>
            <a:ext cx="9840686" cy="2158760"/>
          </a:xfrm>
          <a:prstGeom prst="rect">
            <a:avLst/>
          </a:prstGeom>
        </p:spPr>
      </p:pic>
      <p:sp>
        <p:nvSpPr>
          <p:cNvPr id="20" name="텍스트 상자 19"/>
          <p:cNvSpPr txBox="1"/>
          <p:nvPr/>
        </p:nvSpPr>
        <p:spPr>
          <a:xfrm>
            <a:off x="1136286" y="989045"/>
            <a:ext cx="11055714" cy="54107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When none of the data values is zero or negative: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Watch out for negative data values</a:t>
            </a:r>
          </a:p>
          <a:p>
            <a:pPr marL="771525" lvl="1" indent="-314325">
              <a:lnSpc>
                <a:spcPct val="160000"/>
              </a:lnSpc>
              <a:buFont typeface="Wingdings" charset="2"/>
              <a:buChar char="Ø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one possible cure for zeros and small negative values is to add a constant.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Watch for data far from 1</a:t>
            </a:r>
          </a:p>
          <a:p>
            <a:pPr marL="771525" lvl="1" indent="-314325">
              <a:lnSpc>
                <a:spcPct val="160000"/>
              </a:lnSpc>
              <a:buFont typeface="Wingdings" charset="2"/>
              <a:buChar char="Ø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may not be much affected by re-expression</a:t>
            </a:r>
          </a:p>
          <a:p>
            <a:pPr marL="771525" lvl="1" indent="-314325">
              <a:lnSpc>
                <a:spcPct val="160000"/>
              </a:lnSpc>
              <a:buFont typeface="Wingdings" charset="2"/>
              <a:buChar char="Ø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consider subtracting a constant to bring them back near 1 (e.g., years, 2000 -&gt; 1)</a:t>
            </a:r>
          </a:p>
        </p:txBody>
      </p:sp>
    </p:spTree>
    <p:extLst>
      <p:ext uri="{BB962C8B-B14F-4D97-AF65-F5344CB8AC3E}">
        <p14:creationId xmlns:p14="http://schemas.microsoft.com/office/powerpoint/2010/main" val="1225966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07  |  100118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17582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Key Points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5" name="텍스트 상자 14"/>
          <p:cNvSpPr txBox="1"/>
          <p:nvPr/>
        </p:nvSpPr>
        <p:spPr>
          <a:xfrm>
            <a:off x="1136286" y="989045"/>
            <a:ext cx="7638630" cy="18651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60000"/>
              </a:lnSpc>
            </a:pPr>
            <a:r>
              <a:rPr lang="en-US" altLang="ko-KR" b="1" dirty="0">
                <a:solidFill>
                  <a:srgbClr val="002060"/>
                </a:solidFill>
                <a:latin typeface="Seravek Light" charset="0"/>
                <a:ea typeface="Seravek Light" charset="0"/>
                <a:cs typeface="Seravek Light" charset="0"/>
              </a:rPr>
              <a:t>Chapter 9 and 10: Regression wisdom, re-expressing data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Bends, subgroups, outliers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Cautious about extrapolation, causation, lurking variables, summary stats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Tukey’s ladder</a:t>
            </a:r>
          </a:p>
        </p:txBody>
      </p:sp>
    </p:spTree>
    <p:extLst>
      <p:ext uri="{BB962C8B-B14F-4D97-AF65-F5344CB8AC3E}">
        <p14:creationId xmlns:p14="http://schemas.microsoft.com/office/powerpoint/2010/main" val="4891754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214674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Randomness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07  |  100118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0" name="텍스트 상자 19"/>
          <p:cNvSpPr txBox="1"/>
          <p:nvPr/>
        </p:nvSpPr>
        <p:spPr>
          <a:xfrm>
            <a:off x="1136286" y="989045"/>
            <a:ext cx="11055714" cy="12741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Good videos:</a:t>
            </a:r>
            <a:endParaRPr lang="en-US" altLang="ko-KR" sz="1500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sz="1500" dirty="0">
                <a:latin typeface="Seravek Light" charset="0"/>
                <a:ea typeface="Seravek Light" charset="0"/>
                <a:cs typeface="Seravek Light" charset="0"/>
                <a:hlinkClick r:id="rId6"/>
              </a:rPr>
              <a:t>https://www.youtube.com/watch?v=9rIy0xY99a0</a:t>
            </a:r>
            <a:endParaRPr lang="en-US" altLang="ko-KR" sz="1500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sz="1500" dirty="0">
                <a:latin typeface="Seravek Light" charset="0"/>
                <a:ea typeface="Seravek Light" charset="0"/>
                <a:cs typeface="Seravek Light" charset="0"/>
                <a:hlinkClick r:id="rId7"/>
              </a:rPr>
              <a:t>https://www.youtube.com/watch?v=sMb00lz-IfE</a:t>
            </a:r>
            <a:endParaRPr lang="en-US" altLang="ko-KR" sz="15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34587" y="2470934"/>
            <a:ext cx="9859511" cy="3097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11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161775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Sampling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07  |  100118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0" name="텍스트 상자 19"/>
          <p:cNvSpPr txBox="1"/>
          <p:nvPr/>
        </p:nvSpPr>
        <p:spPr>
          <a:xfrm>
            <a:off x="1136286" y="989045"/>
            <a:ext cx="11055714" cy="25053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b="1" dirty="0">
                <a:latin typeface="Seravek Light" charset="0"/>
                <a:ea typeface="Seravek Light" charset="0"/>
                <a:cs typeface="Seravek Light" charset="0"/>
              </a:rPr>
              <a:t>Idea 1: Examine a part of the whole</a:t>
            </a:r>
          </a:p>
          <a:p>
            <a:pPr marL="771525" lvl="1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sz="1600" b="1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Population</a:t>
            </a:r>
            <a:r>
              <a:rPr lang="en-US" altLang="ko-KR" sz="1600" b="1" dirty="0">
                <a:latin typeface="Seravek Light" charset="0"/>
                <a:ea typeface="Seravek Light" charset="0"/>
                <a:cs typeface="Seravek Light" charset="0"/>
              </a:rPr>
              <a:t>:</a:t>
            </a:r>
            <a:r>
              <a:rPr lang="en-US" altLang="ko-KR" sz="1600" dirty="0">
                <a:latin typeface="Seravek Light" charset="0"/>
                <a:ea typeface="Seravek Light" charset="0"/>
                <a:cs typeface="Seravek Light" charset="0"/>
              </a:rPr>
              <a:t> the entire group of individuals</a:t>
            </a:r>
          </a:p>
          <a:p>
            <a:pPr marL="771525" lvl="1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sz="1600" b="1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Sample</a:t>
            </a:r>
            <a:r>
              <a:rPr lang="en-US" altLang="ko-KR" sz="1600" dirty="0">
                <a:latin typeface="Seravek Light" charset="0"/>
                <a:ea typeface="Seravek Light" charset="0"/>
                <a:cs typeface="Seravek Light" charset="0"/>
              </a:rPr>
              <a:t>: a smaller group of individuals, selected from the population</a:t>
            </a:r>
          </a:p>
          <a:p>
            <a:pPr marL="771525" lvl="1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sz="1600" dirty="0">
                <a:latin typeface="Seravek Light" charset="0"/>
                <a:ea typeface="Seravek Light" charset="0"/>
                <a:cs typeface="Seravek Light" charset="0"/>
              </a:rPr>
              <a:t>difficult to ensure the sample </a:t>
            </a:r>
            <a:r>
              <a:rPr lang="en-US" altLang="ko-KR" sz="1600" b="1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represents </a:t>
            </a:r>
            <a:r>
              <a:rPr lang="en-US" altLang="ko-KR" sz="1600" dirty="0">
                <a:latin typeface="Seravek Light" charset="0"/>
                <a:ea typeface="Seravek Light" charset="0"/>
                <a:cs typeface="Seravek Light" charset="0"/>
              </a:rPr>
              <a:t>the population</a:t>
            </a:r>
          </a:p>
          <a:p>
            <a:pPr marL="771525" lvl="1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sz="1600" b="1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Bias:</a:t>
            </a:r>
            <a:r>
              <a:rPr lang="en-US" altLang="ko-KR" sz="1600" dirty="0">
                <a:latin typeface="Seravek Light" charset="0"/>
                <a:ea typeface="Seravek Light" charset="0"/>
                <a:cs typeface="Seravek Light" charset="0"/>
              </a:rPr>
              <a:t> over- or under-represent some characteristics of the population (e.g., Literary Digest Poll, they sampled response using phone calls when telephone was a luxury)</a:t>
            </a:r>
          </a:p>
        </p:txBody>
      </p:sp>
    </p:spTree>
    <p:extLst>
      <p:ext uri="{BB962C8B-B14F-4D97-AF65-F5344CB8AC3E}">
        <p14:creationId xmlns:p14="http://schemas.microsoft.com/office/powerpoint/2010/main" val="1091864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build="p" bldLvl="2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161775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Sampling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07  |  100118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0" name="텍스트 상자 19"/>
          <p:cNvSpPr txBox="1"/>
          <p:nvPr/>
        </p:nvSpPr>
        <p:spPr>
          <a:xfrm>
            <a:off x="1136286" y="989045"/>
            <a:ext cx="11055714" cy="13726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b="1" dirty="0">
                <a:latin typeface="Seravek Light" charset="0"/>
                <a:ea typeface="Seravek Light" charset="0"/>
                <a:cs typeface="Seravek Light" charset="0"/>
              </a:rPr>
              <a:t>Idea 1: Examine a part of the whole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b="1" dirty="0">
                <a:latin typeface="Seravek Light" charset="0"/>
                <a:ea typeface="Seravek Light" charset="0"/>
                <a:cs typeface="Seravek Light" charset="0"/>
              </a:rPr>
              <a:t>Idea 2: Randomize</a:t>
            </a:r>
          </a:p>
          <a:p>
            <a:pPr marL="771525" lvl="1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sz="1600" dirty="0">
                <a:latin typeface="Seravek Light" charset="0"/>
                <a:ea typeface="Seravek Light" charset="0"/>
                <a:cs typeface="Seravek Light" charset="0"/>
              </a:rPr>
              <a:t>To make sure the sampling is not biased</a:t>
            </a:r>
          </a:p>
        </p:txBody>
      </p:sp>
    </p:spTree>
    <p:extLst>
      <p:ext uri="{BB962C8B-B14F-4D97-AF65-F5344CB8AC3E}">
        <p14:creationId xmlns:p14="http://schemas.microsoft.com/office/powerpoint/2010/main" val="5710238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161775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Sampling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07  |  100118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0" name="텍스트 상자 19"/>
          <p:cNvSpPr txBox="1"/>
          <p:nvPr/>
        </p:nvSpPr>
        <p:spPr>
          <a:xfrm>
            <a:off x="1136286" y="989045"/>
            <a:ext cx="11055714" cy="3637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b="1" dirty="0">
                <a:latin typeface="Seravek Light" charset="0"/>
                <a:ea typeface="Seravek Light" charset="0"/>
                <a:cs typeface="Seravek Light" charset="0"/>
              </a:rPr>
              <a:t>Idea 1: Examine a part of the whole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b="1" dirty="0">
                <a:latin typeface="Seravek Light" charset="0"/>
                <a:ea typeface="Seravek Light" charset="0"/>
                <a:cs typeface="Seravek Light" charset="0"/>
              </a:rPr>
              <a:t>Idea 2: Randomize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b="1" dirty="0">
                <a:latin typeface="Seravek Light" charset="0"/>
                <a:ea typeface="Seravek Light" charset="0"/>
                <a:cs typeface="Seravek Light" charset="0"/>
              </a:rPr>
              <a:t>Idea 3: Sample size matters</a:t>
            </a:r>
          </a:p>
          <a:p>
            <a:pPr marL="771525" lvl="1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Important thing is not the fraction of the population, but the sample size.</a:t>
            </a:r>
          </a:p>
          <a:p>
            <a:pPr marL="771525" lvl="1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i="1" dirty="0">
                <a:latin typeface="Seravek Light" charset="0"/>
                <a:ea typeface="Seravek Light" charset="0"/>
                <a:cs typeface="Seravek Light" charset="0"/>
              </a:rPr>
              <a:t>Census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: examine the entire population</a:t>
            </a:r>
          </a:p>
          <a:p>
            <a:pPr marL="1228725" lvl="2" indent="-314325">
              <a:lnSpc>
                <a:spcPct val="160000"/>
              </a:lnSpc>
              <a:buFont typeface="Wingdings" charset="2"/>
              <a:buChar char="§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It is difficult to complete a census</a:t>
            </a:r>
          </a:p>
          <a:p>
            <a:pPr marL="1228725" lvl="2" indent="-314325">
              <a:lnSpc>
                <a:spcPct val="160000"/>
              </a:lnSpc>
              <a:buFont typeface="Wingdings" charset="2"/>
              <a:buChar char="§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More noisy</a:t>
            </a:r>
          </a:p>
          <a:p>
            <a:pPr marL="1228725" lvl="2" indent="-314325">
              <a:lnSpc>
                <a:spcPct val="160000"/>
              </a:lnSpc>
              <a:buFont typeface="Wingdings" charset="2"/>
              <a:buChar char="§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They do not stand still</a:t>
            </a:r>
          </a:p>
        </p:txBody>
      </p:sp>
    </p:spTree>
    <p:extLst>
      <p:ext uri="{BB962C8B-B14F-4D97-AF65-F5344CB8AC3E}">
        <p14:creationId xmlns:p14="http://schemas.microsoft.com/office/powerpoint/2010/main" val="2134587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uiExpand="1" build="p" bldLvl="2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449193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Populations and parameters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07  |  100118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95513" y="2161764"/>
            <a:ext cx="7000974" cy="1837360"/>
          </a:xfrm>
          <a:prstGeom prst="rect">
            <a:avLst/>
          </a:prstGeom>
        </p:spPr>
      </p:pic>
      <p:sp>
        <p:nvSpPr>
          <p:cNvPr id="12" name="텍스트 상자 11"/>
          <p:cNvSpPr txBox="1"/>
          <p:nvPr/>
        </p:nvSpPr>
        <p:spPr>
          <a:xfrm>
            <a:off x="1136286" y="989045"/>
            <a:ext cx="11055714" cy="978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b="1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Population parameters: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 parameters to model for a population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b="1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Sample statistics (or statistics): 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summaries of sample data to estimate the population parameters</a:t>
            </a:r>
          </a:p>
        </p:txBody>
      </p:sp>
    </p:spTree>
    <p:extLst>
      <p:ext uri="{BB962C8B-B14F-4D97-AF65-F5344CB8AC3E}">
        <p14:creationId xmlns:p14="http://schemas.microsoft.com/office/powerpoint/2010/main" val="2106297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30572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Sampling methods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07  |  100118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2" name="텍스트 상자 11"/>
          <p:cNvSpPr txBox="1"/>
          <p:nvPr/>
        </p:nvSpPr>
        <p:spPr>
          <a:xfrm>
            <a:off x="1136286" y="989045"/>
            <a:ext cx="1105571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0000"/>
              </a:lnSpc>
            </a:pPr>
            <a:r>
              <a:rPr lang="en-US" altLang="ko-KR" dirty="0">
                <a:latin typeface="Seravek" charset="0"/>
                <a:ea typeface="Seravek" charset="0"/>
                <a:cs typeface="Seravek" charset="0"/>
              </a:rPr>
              <a:t>Simple Random Sampling</a:t>
            </a: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Each person has an equal chance of being selected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>
              <a:lnSpc>
                <a:spcPct val="160000"/>
              </a:lnSpc>
            </a:pPr>
            <a:r>
              <a:rPr lang="en-US" altLang="ko-KR" b="1" dirty="0">
                <a:latin typeface="Seravek Light" charset="0"/>
                <a:ea typeface="Seravek Light" charset="0"/>
                <a:cs typeface="Seravek Light" charset="0"/>
              </a:rPr>
              <a:t>Stratified Random Sampling</a:t>
            </a:r>
          </a:p>
          <a:p>
            <a:pPr marL="285750" indent="-285750">
              <a:lnSpc>
                <a:spcPct val="160000"/>
              </a:lnSpc>
              <a:buFont typeface="Arial" charset="0"/>
              <a:buChar char="•"/>
            </a:pPr>
            <a:r>
              <a:rPr lang="en-US" altLang="ko-KR" b="1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Strata: 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the population is first divided into homogeneous groups (e.g., male and female)</a:t>
            </a:r>
          </a:p>
          <a:p>
            <a:pPr marL="285750" indent="-285750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Then, simple random sampling within each stratum before the results are combined.</a:t>
            </a:r>
          </a:p>
          <a:p>
            <a:pPr marL="742950" lvl="1" indent="-285750">
              <a:lnSpc>
                <a:spcPct val="160000"/>
              </a:lnSpc>
              <a:buFont typeface="Arial" charset="0"/>
              <a:buChar char="•"/>
            </a:pPr>
            <a:r>
              <a:rPr lang="en-US" altLang="ko-KR" sz="1600" dirty="0">
                <a:latin typeface="Seravek Light" charset="0"/>
                <a:ea typeface="Seravek Light" charset="0"/>
                <a:cs typeface="Seravek Light" charset="0"/>
              </a:rPr>
              <a:t>E.g., 60% men and 40% women in the campus: randomly sample 60 men and 40 women for 100 subjects</a:t>
            </a:r>
          </a:p>
          <a:p>
            <a:pPr marL="742950" lvl="1" indent="-285750">
              <a:lnSpc>
                <a:spcPct val="160000"/>
              </a:lnSpc>
              <a:buFont typeface="Arial" charset="0"/>
              <a:buChar char="•"/>
            </a:pPr>
            <a:endParaRPr lang="en-US" altLang="ko-KR" sz="1600" dirty="0">
              <a:latin typeface="Seravek Light" charset="0"/>
              <a:ea typeface="Seravek Light" charset="0"/>
              <a:cs typeface="Seravek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6612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07  |  100118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300858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Review: Key Points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텍스트 상자 14"/>
              <p:cNvSpPr txBox="1"/>
              <p:nvPr/>
            </p:nvSpPr>
            <p:spPr>
              <a:xfrm>
                <a:off x="1136286" y="989045"/>
                <a:ext cx="10111871" cy="53214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60000"/>
                  </a:lnSpc>
                </a:pPr>
                <a:r>
                  <a:rPr lang="en-US" altLang="ko-KR" b="1" dirty="0">
                    <a:solidFill>
                      <a:srgbClr val="002060"/>
                    </a:solidFill>
                    <a:latin typeface="Seravek Light" charset="0"/>
                    <a:ea typeface="Seravek Light" charset="0"/>
                    <a:cs typeface="Seravek Light" charset="0"/>
                  </a:rPr>
                  <a:t>Chapter 8: Linear Regression</a:t>
                </a:r>
              </a:p>
              <a:p>
                <a:pPr marL="314325" indent="-314325">
                  <a:lnSpc>
                    <a:spcPct val="16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residual = Observed value (𝑦) – Predicted value (𝑦 ̂)</a:t>
                </a:r>
              </a:p>
              <a:p>
                <a:pPr marL="314325" indent="-314325">
                  <a:lnSpc>
                    <a:spcPct val="16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Line of “best fit”: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>
                        <a:latin typeface="Cambria Math" charset="0"/>
                        <a:ea typeface="Seravek Light" charset="0"/>
                        <a:cs typeface="Seravek Light" charset="0"/>
                      </a:rPr>
                      <m:t>arg</m:t>
                    </m:r>
                    <m:r>
                      <a:rPr lang="en-US" altLang="ko-KR">
                        <a:latin typeface="Cambria Math" charset="0"/>
                        <a:ea typeface="Seravek Light" charset="0"/>
                        <a:cs typeface="Seravek Light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ko-KR">
                        <a:latin typeface="Cambria Math" charset="0"/>
                        <a:ea typeface="Seravek Light" charset="0"/>
                        <a:cs typeface="Seravek Light" charset="0"/>
                      </a:rPr>
                      <m:t>min</m:t>
                    </m:r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sSupPr>
                      <m:e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naryPr>
                          <m:sub/>
                          <m:sup/>
                          <m:e>
                            <m:r>
                              <a:rPr lang="en-US" altLang="ko-KR" i="1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(</m:t>
                            </m:r>
                            <m:r>
                              <a:rPr lang="en-US" altLang="ko-KR" i="1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𝑦</m:t>
                            </m:r>
                            <m:r>
                              <a:rPr lang="en-US" altLang="ko-KR" i="1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−</m:t>
                            </m:r>
                            <m:acc>
                              <m:accPr>
                                <m:chr m:val="̂"/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  <a:ea typeface="Seravek Light" charset="0"/>
                                    <a:cs typeface="Seravek Light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i="1">
                                    <a:latin typeface="Cambria Math" charset="0"/>
                                    <a:ea typeface="Seravek Light" charset="0"/>
                                    <a:cs typeface="Seravek Light" charset="0"/>
                                  </a:rPr>
                                  <m:t>𝑦</m:t>
                                </m:r>
                              </m:e>
                            </m:acc>
                            <m:r>
                              <a:rPr lang="en-US" altLang="ko-KR" i="1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)</m:t>
                            </m:r>
                          </m:e>
                        </m:nary>
                      </m:e>
                      <m:sup>
                        <m:r>
                          <a:rPr lang="en-US" altLang="ko-KR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altLang="ko-KR" i="1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naryPr>
                      <m:sub/>
                      <m:sup/>
                      <m:e>
                        <m:sSubSup>
                          <m:sSubSup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sSubSupPr>
                          <m:e>
                            <m:r>
                              <a:rPr lang="en-US" altLang="ko-KR" i="1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ko-KR" i="1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2</m:t>
                            </m:r>
                          </m:sup>
                        </m:sSubSup>
                      </m:e>
                    </m:nary>
                  </m:oMath>
                </a14:m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:  </a:t>
                </a:r>
                <a:r>
                  <a:rPr lang="en-US" altLang="ko-KR" i="1" dirty="0">
                    <a:latin typeface="Seravek Light" charset="0"/>
                    <a:ea typeface="Seravek Light" charset="0"/>
                    <a:cs typeface="Seravek Light" charset="0"/>
                  </a:rPr>
                  <a:t>Least squares 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line</a:t>
                </a:r>
              </a:p>
              <a:p>
                <a:pPr marL="314325" indent="-314325">
                  <a:lnSpc>
                    <a:spcPct val="16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D</a:t>
                </a:r>
              </a:p>
              <a:p>
                <a:pPr marL="314325" indent="-314325">
                  <a:lnSpc>
                    <a:spcPct val="160000"/>
                  </a:lnSpc>
                  <a:buFont typeface="Arial" charset="0"/>
                  <a:buChar char="•"/>
                </a:pPr>
                <a:endParaRPr lang="en-US" altLang="ko-KR" sz="1000" dirty="0">
                  <a:latin typeface="Seravek Light" charset="0"/>
                  <a:ea typeface="Seravek Light" charset="0"/>
                  <a:cs typeface="Seravek Light" charset="0"/>
                </a:endParaRPr>
              </a:p>
              <a:p>
                <a:pPr marL="314325" indent="-314325">
                  <a:lnSpc>
                    <a:spcPct val="16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Residuals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charset="0"/>
                        <a:ea typeface="Seravek Light" charset="0"/>
                        <a:cs typeface="Seravek Light" charset="0"/>
                      </a:rPr>
                      <m:t>𝑒</m:t>
                    </m:r>
                    <m:r>
                      <a:rPr lang="en-US" altLang="ko-KR" i="1">
                        <a:latin typeface="Cambria Math" charset="0"/>
                        <a:ea typeface="Seravek Light" charset="0"/>
                        <a:cs typeface="Seravek Light" charset="0"/>
                      </a:rPr>
                      <m:t>=</m:t>
                    </m:r>
                    <m:r>
                      <a:rPr lang="en-US" altLang="ko-KR" i="1">
                        <a:latin typeface="Cambria Math" charset="0"/>
                        <a:ea typeface="Seravek Light" charset="0"/>
                        <a:cs typeface="Seravek Light" charset="0"/>
                      </a:rPr>
                      <m:t>𝑦</m:t>
                    </m:r>
                    <m:r>
                      <a:rPr lang="en-US" altLang="ko-KR" i="1">
                        <a:latin typeface="Cambria Math" charset="0"/>
                        <a:ea typeface="Seravek Light" charset="0"/>
                        <a:cs typeface="Seravek Light" charset="0"/>
                      </a:rPr>
                      <m:t> − </m:t>
                    </m:r>
                    <m:acc>
                      <m:accPr>
                        <m:chr m:val="̂"/>
                        <m:ctrlPr>
                          <a:rPr lang="en-US" altLang="ko-KR" i="1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accPr>
                      <m:e>
                        <m:r>
                          <a:rPr lang="en-US" altLang="ko-KR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𝑦</m:t>
                        </m:r>
                      </m:e>
                    </m:acc>
                  </m:oMath>
                </a14:m>
                <a:endParaRPr lang="en-US" altLang="ko-KR" dirty="0">
                  <a:latin typeface="Seravek Light" charset="0"/>
                  <a:ea typeface="Seravek Light" charset="0"/>
                  <a:cs typeface="Seravek Light" charset="0"/>
                </a:endParaRPr>
              </a:p>
              <a:p>
                <a:pPr marL="314325" indent="-314325">
                  <a:lnSpc>
                    <a:spcPct val="16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DATA = MODEL + RESIDUAL: </a:t>
                </a:r>
                <a14:m>
                  <m:oMath xmlns:m="http://schemas.openxmlformats.org/officeDocument/2006/math">
                    <m:r>
                      <a:rPr kumimoji="1" lang="en-US" altLang="ko-KR" i="1">
                        <a:solidFill>
                          <a:srgbClr val="C00000"/>
                        </a:solidFill>
                        <a:latin typeface="Cambria Math" charset="0"/>
                      </a:rPr>
                      <m:t>𝑦</m:t>
                    </m:r>
                    <m:r>
                      <a:rPr kumimoji="1" lang="en-US" altLang="ko-KR" i="1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kumimoji="1"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i="1">
                            <a:latin typeface="Cambria Math" charset="0"/>
                          </a:rPr>
                          <m:t>𝑏</m:t>
                        </m:r>
                      </m:e>
                      <m:sub>
                        <m:r>
                          <a:rPr kumimoji="1" lang="en-US" altLang="ko-KR" i="1"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kumimoji="1" lang="en-US" altLang="ko-KR" i="1">
                        <a:latin typeface="Cambria Math" charset="0"/>
                      </a:rPr>
                      <m:t>+ </m:t>
                    </m:r>
                    <m:sSub>
                      <m:sSubPr>
                        <m:ctrlPr>
                          <a:rPr kumimoji="1"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i="1">
                            <a:latin typeface="Cambria Math" charset="0"/>
                          </a:rPr>
                          <m:t>𝑏</m:t>
                        </m:r>
                      </m:e>
                      <m:sub>
                        <m:r>
                          <a:rPr kumimoji="1" lang="en-US" altLang="ko-KR" i="1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kumimoji="1" lang="en-US" altLang="ko-KR" i="1">
                        <a:latin typeface="Cambria Math" charset="0"/>
                      </a:rPr>
                      <m:t>𝑥</m:t>
                    </m:r>
                    <m:r>
                      <a:rPr kumimoji="1" lang="en-US" altLang="ko-KR" i="1">
                        <a:latin typeface="Cambria Math" charset="0"/>
                      </a:rPr>
                      <m:t>+</m:t>
                    </m:r>
                    <m:r>
                      <a:rPr kumimoji="1" lang="en-US" altLang="ko-KR" i="1">
                        <a:latin typeface="Cambria Math" charset="0"/>
                      </a:rPr>
                      <m:t>𝑒</m:t>
                    </m:r>
                  </m:oMath>
                </a14:m>
                <a:endParaRPr kumimoji="1" lang="en-US" altLang="ko-KR" dirty="0">
                  <a:latin typeface="Seravek Light" charset="0"/>
                </a:endParaRPr>
              </a:p>
              <a:p>
                <a:pPr marL="314325" indent="-314325">
                  <a:lnSpc>
                    <a:spcPct val="16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Residual plot should show no interesting pattern.</a:t>
                </a:r>
              </a:p>
              <a:p>
                <a:pPr marL="314325" indent="-314325">
                  <a:lnSpc>
                    <a:spcPct val="160000"/>
                  </a:lnSpc>
                  <a:buFont typeface="Arial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𝑅</m:t>
                        </m:r>
                      </m:e>
                      <m:sup>
                        <m:r>
                          <a:rPr lang="en-US" altLang="ko-KR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2</m:t>
                        </m:r>
                      </m:sup>
                    </m:sSup>
                    <m:r>
                      <a:rPr lang="en-US" altLang="ko-KR" i="1">
                        <a:latin typeface="Cambria Math" charset="0"/>
                        <a:ea typeface="Seravek Light" charset="0"/>
                        <a:cs typeface="Seravek Light" charset="0"/>
                      </a:rPr>
                      <m:t>=1−</m:t>
                    </m:r>
                    <m:f>
                      <m:fPr>
                        <m:ctrlPr>
                          <a:rPr lang="mr-IN" altLang="ko-KR" i="1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fPr>
                      <m:num>
                        <m:r>
                          <a:rPr lang="en-US" altLang="ko-KR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𝑆𝑢𝑚</m:t>
                        </m:r>
                        <m:r>
                          <a:rPr lang="en-US" altLang="ko-KR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 </m:t>
                        </m:r>
                        <m:r>
                          <a:rPr lang="en-US" altLang="ko-KR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𝑜𝑓</m:t>
                        </m:r>
                        <m:r>
                          <a:rPr lang="en-US" altLang="ko-KR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 </m:t>
                        </m:r>
                        <m:r>
                          <a:rPr lang="en-US" altLang="ko-KR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𝑠𝑞𝑢𝑎𝑟𝑒𝑑</m:t>
                        </m:r>
                        <m:r>
                          <a:rPr lang="en-US" altLang="ko-KR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 </m:t>
                        </m:r>
                        <m:r>
                          <a:rPr lang="en-US" altLang="ko-KR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𝑟𝑒𝑠𝑖𝑑𝑢𝑎𝑙𝑠</m:t>
                        </m:r>
                      </m:num>
                      <m:den>
                        <m:r>
                          <a:rPr lang="en-US" altLang="ko-KR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𝑆𝑢𝑚</m:t>
                        </m:r>
                        <m:r>
                          <a:rPr lang="en-US" altLang="ko-KR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 </m:t>
                        </m:r>
                        <m:r>
                          <a:rPr lang="en-US" altLang="ko-KR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𝑜𝑓</m:t>
                        </m:r>
                        <m:r>
                          <a:rPr lang="en-US" altLang="ko-KR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 </m:t>
                        </m:r>
                        <m:r>
                          <a:rPr lang="en-US" altLang="ko-KR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𝑠𝑞𝑢𝑎𝑟𝑒𝑑</m:t>
                        </m:r>
                        <m:r>
                          <a:rPr lang="en-US" altLang="ko-KR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 </m:t>
                        </m:r>
                        <m:r>
                          <a:rPr lang="en-US" altLang="ko-KR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𝑑𝑒𝑣𝑖𝑎𝑡𝑖𝑜𝑛</m:t>
                        </m:r>
                        <m:r>
                          <a:rPr lang="en-US" altLang="ko-KR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 </m:t>
                        </m:r>
                        <m:r>
                          <a:rPr lang="en-US" altLang="ko-KR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𝑓𝑟𝑜𝑚</m:t>
                        </m:r>
                        <m:r>
                          <a:rPr lang="en-US" altLang="ko-KR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 </m:t>
                        </m:r>
                        <m:r>
                          <a:rPr lang="en-US" altLang="ko-KR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𝑡h𝑒</m:t>
                        </m:r>
                        <m:r>
                          <a:rPr lang="en-US" altLang="ko-KR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 </m:t>
                        </m:r>
                        <m:r>
                          <a:rPr lang="en-US" altLang="ko-KR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𝑚𝑒𝑎𝑛</m:t>
                        </m:r>
                      </m:den>
                    </m:f>
                    <m:r>
                      <a:rPr lang="en-US" altLang="ko-KR" i="1">
                        <a:latin typeface="Cambria Math" charset="0"/>
                        <a:ea typeface="Seravek Light" charset="0"/>
                        <a:cs typeface="Seravek Light" charset="0"/>
                      </a:rPr>
                      <m:t>=1−</m:t>
                    </m:r>
                    <m:f>
                      <m:fPr>
                        <m:ctrlPr>
                          <a:rPr kumimoji="1" lang="mr-IN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kumimoji="1" lang="mr-IN" altLang="ko-KR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sSup>
                              <m:sSupPr>
                                <m:ctrlPr>
                                  <a:rPr kumimoji="1" lang="mr-IN" altLang="ko-KR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kumimoji="1"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kumimoji="1" lang="en-US" altLang="ko-KR" i="1">
                                        <a:latin typeface="Cambria Math" charset="0"/>
                                      </a:rPr>
                                      <m:t>𝑦</m:t>
                                    </m:r>
                                    <m:r>
                                      <a:rPr kumimoji="1" lang="en-US" altLang="ko-KR" i="1">
                                        <a:latin typeface="Cambria Math" charset="0"/>
                                      </a:rPr>
                                      <m:t>−</m:t>
                                    </m:r>
                                    <m:acc>
                                      <m:accPr>
                                        <m:chr m:val="̂"/>
                                        <m:ctrlPr>
                                          <a:rPr kumimoji="1" lang="en-US" altLang="ko-KR" i="1">
                                            <a:latin typeface="Cambria Math" panose="02040503050406030204" pitchFamily="18" charset="0"/>
                                            <a:ea typeface="Seravek Light" charset="0"/>
                                            <a:cs typeface="Seravek Light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kumimoji="1" lang="en-US" altLang="ko-KR" i="1">
                                            <a:latin typeface="Cambria Math" charset="0"/>
                                            <a:ea typeface="Seravek Light" charset="0"/>
                                            <a:cs typeface="Seravek Light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e>
                                </m:d>
                              </m:e>
                              <m:sup>
                                <m:r>
                                  <a:rPr kumimoji="1" lang="en-US" altLang="ko-KR" i="1">
                                    <a:latin typeface="Cambria Math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num>
                      <m:den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sSup>
                              <m:sSupPr>
                                <m:ctrlPr>
                                  <a:rPr kumimoji="1"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kumimoji="1"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kumimoji="1" lang="en-US" altLang="ko-KR" i="1">
                                        <a:latin typeface="Cambria Math" charset="0"/>
                                      </a:rPr>
                                      <m:t>𝑦</m:t>
                                    </m:r>
                                    <m:r>
                                      <a:rPr kumimoji="1" lang="en-US" altLang="ko-KR" i="1">
                                        <a:latin typeface="Cambria Math" charset="0"/>
                                      </a:rPr>
                                      <m:t>−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kumimoji="1" lang="en-US" altLang="ko-KR" i="1">
                                            <a:latin typeface="Cambria Math" panose="02040503050406030204" pitchFamily="18" charset="0"/>
                                            <a:ea typeface="Seravek Light" charset="0"/>
                                            <a:cs typeface="Seravek Light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kumimoji="1" lang="en-US" altLang="ko-KR" i="1">
                                            <a:latin typeface="Cambria Math" charset="0"/>
                                            <a:ea typeface="Seravek Light" charset="0"/>
                                            <a:cs typeface="Seravek Light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e>
                                </m:d>
                              </m:e>
                              <m:sup>
                                <m:r>
                                  <a:rPr kumimoji="1" lang="en-US" altLang="ko-KR" i="1">
                                    <a:latin typeface="Cambria Math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den>
                    </m:f>
                    <m:r>
                      <a:rPr kumimoji="1" lang="en-US" altLang="ko-KR" b="0" i="0" smtClean="0">
                        <a:latin typeface="Cambria Math" charset="0"/>
                      </a:rPr>
                      <m:t>. </m:t>
                    </m:r>
                  </m:oMath>
                </a14:m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In the linear model, </a:t>
                </a:r>
                <a:r>
                  <a:rPr lang="en-US" altLang="ko-KR" i="1" dirty="0">
                    <a:latin typeface="Seravek Light" charset="0"/>
                    <a:ea typeface="Seravek Light" charset="0"/>
                    <a:cs typeface="Seravek Light" charset="0"/>
                  </a:rPr>
                  <a:t>R</a:t>
                </a:r>
                <a:r>
                  <a:rPr lang="en-US" altLang="ko-KR" baseline="30000" dirty="0">
                    <a:latin typeface="Seravek Light" charset="0"/>
                    <a:ea typeface="Seravek Light" charset="0"/>
                    <a:cs typeface="Seravek Light" charset="0"/>
                  </a:rPr>
                  <a:t>2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 is same with </a:t>
                </a:r>
                <a:r>
                  <a:rPr lang="en-US" altLang="ko-KR" i="1" dirty="0">
                    <a:latin typeface="Seravek Light" charset="0"/>
                    <a:ea typeface="Seravek Light" charset="0"/>
                    <a:cs typeface="Seravek Light" charset="0"/>
                  </a:rPr>
                  <a:t>r</a:t>
                </a:r>
                <a:r>
                  <a:rPr lang="en-US" altLang="ko-KR" baseline="30000" dirty="0">
                    <a:latin typeface="Seravek Light" charset="0"/>
                    <a:ea typeface="Seravek Light" charset="0"/>
                    <a:cs typeface="Seravek Light" charset="0"/>
                  </a:rPr>
                  <a:t>2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.</a:t>
                </a:r>
              </a:p>
              <a:p>
                <a:pPr marL="314325" indent="-314325">
                  <a:lnSpc>
                    <a:spcPct val="16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Predicting y with x and predicting x with y are different!</a:t>
                </a:r>
              </a:p>
              <a:p>
                <a:pPr marL="314325" indent="-314325">
                  <a:lnSpc>
                    <a:spcPct val="16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Regression to the mean: due to some randomness in the data!</a:t>
                </a:r>
              </a:p>
            </p:txBody>
          </p:sp>
        </mc:Choice>
        <mc:Fallback xmlns="">
          <p:sp>
            <p:nvSpPr>
              <p:cNvPr id="15" name="텍스트 상자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6286" y="989045"/>
                <a:ext cx="10111871" cy="5321457"/>
              </a:xfrm>
              <a:prstGeom prst="rect">
                <a:avLst/>
              </a:prstGeom>
              <a:blipFill rotWithShape="0">
                <a:blip r:embed="rId6"/>
                <a:stretch>
                  <a:fillRect l="-4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그룹 2"/>
          <p:cNvGrpSpPr/>
          <p:nvPr/>
        </p:nvGrpSpPr>
        <p:grpSpPr>
          <a:xfrm>
            <a:off x="1423708" y="2359159"/>
            <a:ext cx="5630450" cy="791898"/>
            <a:chOff x="1133466" y="2360523"/>
            <a:chExt cx="5630450" cy="791898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133466" y="2560546"/>
              <a:ext cx="1561194" cy="515689"/>
            </a:xfrm>
            <a:prstGeom prst="rect">
              <a:avLst/>
            </a:prstGeom>
          </p:spPr>
        </p:pic>
        <p:grpSp>
          <p:nvGrpSpPr>
            <p:cNvPr id="13" name="그룹 12"/>
            <p:cNvGrpSpPr/>
            <p:nvPr/>
          </p:nvGrpSpPr>
          <p:grpSpPr>
            <a:xfrm>
              <a:off x="2666787" y="2360523"/>
              <a:ext cx="1616058" cy="791898"/>
              <a:chOff x="1136286" y="3268942"/>
              <a:chExt cx="1616058" cy="791898"/>
            </a:xfrm>
          </p:grpSpPr>
          <p:pic>
            <p:nvPicPr>
              <p:cNvPr id="14" name="그림 13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807623" y="3268942"/>
                <a:ext cx="944721" cy="791898"/>
              </a:xfrm>
              <a:prstGeom prst="rect">
                <a:avLst/>
              </a:prstGeom>
            </p:spPr>
          </p:pic>
          <p:sp>
            <p:nvSpPr>
              <p:cNvPr id="16" name="직사각형 15"/>
              <p:cNvSpPr/>
              <p:nvPr/>
            </p:nvSpPr>
            <p:spPr>
              <a:xfrm>
                <a:off x="1136286" y="3501220"/>
                <a:ext cx="77777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Slope,</a:t>
                </a:r>
                <a:endParaRPr lang="ko-KR" altLang="en-US" dirty="0"/>
              </a:p>
            </p:txBody>
          </p:sp>
        </p:grpSp>
        <p:grpSp>
          <p:nvGrpSpPr>
            <p:cNvPr id="17" name="그룹 16"/>
            <p:cNvGrpSpPr/>
            <p:nvPr/>
          </p:nvGrpSpPr>
          <p:grpSpPr>
            <a:xfrm>
              <a:off x="4388209" y="2592801"/>
              <a:ext cx="2375707" cy="369332"/>
              <a:chOff x="1136286" y="5217860"/>
              <a:chExt cx="2375707" cy="369332"/>
            </a:xfrm>
          </p:grpSpPr>
          <p:pic>
            <p:nvPicPr>
              <p:cNvPr id="18" name="그림 17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234263" y="5244604"/>
                <a:ext cx="1277730" cy="315843"/>
              </a:xfrm>
              <a:prstGeom prst="rect">
                <a:avLst/>
              </a:prstGeom>
            </p:spPr>
          </p:pic>
          <p:sp>
            <p:nvSpPr>
              <p:cNvPr id="19" name="직사각형 18"/>
              <p:cNvSpPr/>
              <p:nvPr/>
            </p:nvSpPr>
            <p:spPr>
              <a:xfrm>
                <a:off x="1136286" y="5217860"/>
                <a:ext cx="117506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Intercept, </a:t>
                </a:r>
                <a:endParaRPr lang="ko-KR" alt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5749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07  |  100118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2" name="텍스트 상자 11"/>
          <p:cNvSpPr txBox="1"/>
          <p:nvPr/>
        </p:nvSpPr>
        <p:spPr>
          <a:xfrm>
            <a:off x="1136286" y="989045"/>
            <a:ext cx="11055714" cy="44750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0000"/>
              </a:lnSpc>
            </a:pPr>
            <a:r>
              <a:rPr lang="en-US" altLang="ko-KR" b="1" dirty="0">
                <a:latin typeface="Seravek Light" charset="0"/>
                <a:ea typeface="Seravek Light" charset="0"/>
                <a:cs typeface="Seravek Light" charset="0"/>
              </a:rPr>
              <a:t>Cluster Sampling</a:t>
            </a:r>
          </a:p>
          <a:p>
            <a:pPr marL="285750" indent="-285750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Splitting the population into </a:t>
            </a:r>
            <a:r>
              <a:rPr lang="en-US" altLang="ko-KR" i="1" dirty="0">
                <a:latin typeface="Seravek Light" charset="0"/>
                <a:ea typeface="Seravek Light" charset="0"/>
                <a:cs typeface="Seravek Light" charset="0"/>
              </a:rPr>
              <a:t>representative 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clusters, first. </a:t>
            </a:r>
          </a:p>
          <a:p>
            <a:pPr marL="285750" indent="-285750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What’s different from stratified sampling?  Clusters can be heterogeneous!</a:t>
            </a:r>
          </a:p>
          <a:p>
            <a:pPr marL="285750" indent="-285750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>
              <a:lnSpc>
                <a:spcPct val="160000"/>
              </a:lnSpc>
            </a:pPr>
            <a:r>
              <a:rPr lang="en-US" altLang="ko-KR" b="1" dirty="0">
                <a:latin typeface="Seravek Light" charset="0"/>
                <a:ea typeface="Seravek Light" charset="0"/>
                <a:cs typeface="Seravek Light" charset="0"/>
              </a:rPr>
              <a:t>Multistage samples</a:t>
            </a:r>
          </a:p>
          <a:p>
            <a:pPr marL="285750" indent="-285750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combine several sampling methods</a:t>
            </a:r>
          </a:p>
          <a:p>
            <a:pPr>
              <a:lnSpc>
                <a:spcPct val="160000"/>
              </a:lnSpc>
            </a:pPr>
            <a:endParaRPr lang="en-US" altLang="ko-KR" b="1" dirty="0">
              <a:latin typeface="Seravek Light" charset="0"/>
              <a:ea typeface="Seravek Light" charset="0"/>
              <a:cs typeface="Seravek Light" charset="0"/>
            </a:endParaRPr>
          </a:p>
          <a:p>
            <a:pPr>
              <a:lnSpc>
                <a:spcPct val="160000"/>
              </a:lnSpc>
            </a:pPr>
            <a:r>
              <a:rPr lang="en-US" altLang="ko-KR" b="1" dirty="0">
                <a:latin typeface="Seravek Light" charset="0"/>
                <a:ea typeface="Seravek Light" charset="0"/>
                <a:cs typeface="Seravek Light" charset="0"/>
              </a:rPr>
              <a:t>Systematic Samples</a:t>
            </a:r>
          </a:p>
          <a:p>
            <a:pPr marL="285750" indent="-285750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select samples systematically (e.g., survey every 10</a:t>
            </a:r>
            <a:r>
              <a:rPr lang="en-US" altLang="ko-KR" baseline="30000" dirty="0">
                <a:latin typeface="Seravek Light" charset="0"/>
                <a:ea typeface="Seravek Light" charset="0"/>
                <a:cs typeface="Seravek Light" charset="0"/>
              </a:rPr>
              <a:t>th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 person on the list)</a:t>
            </a:r>
          </a:p>
          <a:p>
            <a:pPr marL="742950" lvl="1" indent="-285750">
              <a:lnSpc>
                <a:spcPct val="160000"/>
              </a:lnSpc>
              <a:buFont typeface="Arial" charset="0"/>
              <a:buChar char="•"/>
            </a:pPr>
            <a:endParaRPr lang="en-US" altLang="ko-KR" sz="16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16491" y="222608"/>
            <a:ext cx="435087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Sampling methods (cont’d)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0542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07  |  100118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16491" y="222608"/>
            <a:ext cx="487922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Common Mistakes in sampling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2" name="텍스트 상자 11"/>
          <p:cNvSpPr txBox="1"/>
          <p:nvPr/>
        </p:nvSpPr>
        <p:spPr>
          <a:xfrm>
            <a:off x="1136286" y="989045"/>
            <a:ext cx="11055714" cy="319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0000"/>
              </a:lnSpc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Mistake 1: Sample Volunteers</a:t>
            </a:r>
            <a:r>
              <a:rPr lang="en-US" altLang="ko-KR" dirty="0">
                <a:solidFill>
                  <a:schemeClr val="accent5"/>
                </a:solidFill>
                <a:latin typeface="Seravek Light" charset="0"/>
                <a:ea typeface="Seravek Light" charset="0"/>
                <a:cs typeface="Seravek Light" charset="0"/>
              </a:rPr>
              <a:t>: voluntary response bias</a:t>
            </a:r>
            <a:endParaRPr lang="en-US" altLang="ko-KR" sz="1600" dirty="0">
              <a:solidFill>
                <a:schemeClr val="accent5"/>
              </a:solidFill>
              <a:latin typeface="Seravek Light" charset="0"/>
              <a:ea typeface="Seravek Light" charset="0"/>
              <a:cs typeface="Seravek Light" charset="0"/>
            </a:endParaRPr>
          </a:p>
          <a:p>
            <a:pPr>
              <a:lnSpc>
                <a:spcPct val="160000"/>
              </a:lnSpc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Mistake 2: Sample Conveniently</a:t>
            </a:r>
            <a:r>
              <a:rPr lang="en-US" altLang="ko-KR" dirty="0">
                <a:solidFill>
                  <a:schemeClr val="accent5"/>
                </a:solidFill>
                <a:latin typeface="Seravek Light" charset="0"/>
                <a:ea typeface="Seravek Light" charset="0"/>
                <a:cs typeface="Seravek Light" charset="0"/>
              </a:rPr>
              <a:t>: may not be representative of the population</a:t>
            </a:r>
          </a:p>
          <a:p>
            <a:pPr>
              <a:lnSpc>
                <a:spcPct val="160000"/>
              </a:lnSpc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Mistake 3: Use a Bad Sampling Frame</a:t>
            </a:r>
            <a:r>
              <a:rPr lang="en-US" altLang="ko-KR" dirty="0">
                <a:solidFill>
                  <a:schemeClr val="accent5"/>
                </a:solidFill>
                <a:latin typeface="Seravek Light" charset="0"/>
                <a:ea typeface="Seravek Light" charset="0"/>
                <a:cs typeface="Seravek Light" charset="0"/>
              </a:rPr>
              <a:t>: incomplete sampling frame introduces bias</a:t>
            </a:r>
          </a:p>
          <a:p>
            <a:pPr>
              <a:lnSpc>
                <a:spcPct val="160000"/>
              </a:lnSpc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Mistake 4: </a:t>
            </a:r>
            <a:r>
              <a:rPr lang="en-US" altLang="ko-KR" dirty="0" err="1">
                <a:latin typeface="Seravek Light" charset="0"/>
                <a:ea typeface="Seravek Light" charset="0"/>
                <a:cs typeface="Seravek Light" charset="0"/>
              </a:rPr>
              <a:t>Undercoverage</a:t>
            </a:r>
            <a:r>
              <a:rPr lang="en-US" altLang="ko-KR" dirty="0">
                <a:solidFill>
                  <a:schemeClr val="accent5"/>
                </a:solidFill>
                <a:latin typeface="Seravek Light" charset="0"/>
                <a:ea typeface="Seravek Light" charset="0"/>
                <a:cs typeface="Seravek Light" charset="0"/>
              </a:rPr>
              <a:t>: some portion of the population is not sampled at all</a:t>
            </a:r>
          </a:p>
          <a:p>
            <a:pPr>
              <a:lnSpc>
                <a:spcPct val="160000"/>
              </a:lnSpc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Mistake 5: Nonresponse Bias</a:t>
            </a:r>
            <a:r>
              <a:rPr lang="en-US" altLang="ko-KR" dirty="0">
                <a:solidFill>
                  <a:schemeClr val="accent5"/>
                </a:solidFill>
                <a:latin typeface="Seravek Light" charset="0"/>
                <a:ea typeface="Seravek Light" charset="0"/>
                <a:cs typeface="Seravek Light" charset="0"/>
              </a:rPr>
              <a:t>: those who don’t respond may differ from those who do</a:t>
            </a:r>
          </a:p>
          <a:p>
            <a:pPr>
              <a:lnSpc>
                <a:spcPct val="160000"/>
              </a:lnSpc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Mistake 6: Response Bias</a:t>
            </a:r>
            <a:r>
              <a:rPr lang="en-US" altLang="ko-KR" dirty="0">
                <a:solidFill>
                  <a:schemeClr val="accent5"/>
                </a:solidFill>
                <a:latin typeface="Seravek Light" charset="0"/>
                <a:ea typeface="Seravek Light" charset="0"/>
                <a:cs typeface="Seravek Light" charset="0"/>
              </a:rPr>
              <a:t>: anything survey design that influences the response</a:t>
            </a:r>
          </a:p>
          <a:p>
            <a:pPr>
              <a:lnSpc>
                <a:spcPct val="160000"/>
              </a:lnSpc>
            </a:pPr>
            <a:endParaRPr lang="en-US" altLang="ko-KR" dirty="0">
              <a:solidFill>
                <a:schemeClr val="accent5"/>
              </a:solidFill>
              <a:latin typeface="Seravek Light" charset="0"/>
              <a:ea typeface="Seravek Light" charset="0"/>
              <a:cs typeface="Seravek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8246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07  |  100118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16491" y="222608"/>
            <a:ext cx="549701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E.g., Sampling bias in pain research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15060" y="911002"/>
            <a:ext cx="7649645" cy="544276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4771" y="994786"/>
            <a:ext cx="3557030" cy="2502039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69202" y="6122933"/>
            <a:ext cx="366273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Seravek Light" charset="0"/>
                <a:ea typeface="Seravek Light" charset="0"/>
                <a:cs typeface="Seravek Light" charset="0"/>
                <a:hlinkClick r:id="rId8"/>
              </a:rPr>
              <a:t>https://ppw.kuleuven.be/ogp/anderepdf/efic-2017.pdf</a:t>
            </a:r>
            <a:endParaRPr lang="en-US" altLang="ko-KR" sz="1200" dirty="0">
              <a:latin typeface="Seravek Light" charset="0"/>
              <a:ea typeface="Seravek Light" charset="0"/>
              <a:cs typeface="Seravek Light" charset="0"/>
            </a:endParaRPr>
          </a:p>
          <a:p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9205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07  |  100118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17582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Key Points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5" name="텍스트 상자 14"/>
          <p:cNvSpPr txBox="1"/>
          <p:nvPr/>
        </p:nvSpPr>
        <p:spPr>
          <a:xfrm>
            <a:off x="1136286" y="3334677"/>
            <a:ext cx="9350445" cy="22590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60000"/>
              </a:lnSpc>
            </a:pPr>
            <a:r>
              <a:rPr lang="en-US" altLang="ko-KR" b="1" dirty="0">
                <a:solidFill>
                  <a:srgbClr val="002060"/>
                </a:solidFill>
                <a:latin typeface="Seravek Light" charset="0"/>
                <a:ea typeface="Seravek Light" charset="0"/>
                <a:cs typeface="Seravek Light" charset="0"/>
              </a:rPr>
              <a:t>Chapter 11 and 12: Randomness, Sampling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Population parameters vs. sample statistics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Sampling methods: </a:t>
            </a:r>
          </a:p>
          <a:p>
            <a:pPr marL="771525" lvl="1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sz="1600" dirty="0">
                <a:latin typeface="Seravek Light" charset="0"/>
                <a:ea typeface="Seravek Light" charset="0"/>
                <a:cs typeface="Seravek Light" charset="0"/>
              </a:rPr>
              <a:t>Simple sampling, stratified sampling, cluster sampling, multistage sampling, systematic sampling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Common mistakes in sampling</a:t>
            </a:r>
            <a:r>
              <a:rPr lang="mr-IN" altLang="ko-KR" dirty="0">
                <a:latin typeface="Seravek Light" charset="0"/>
                <a:ea typeface="Seravek Light" charset="0"/>
                <a:cs typeface="Seravek Light" charset="0"/>
              </a:rPr>
              <a:t>…</a:t>
            </a: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2" name="텍스트 상자 11"/>
          <p:cNvSpPr txBox="1"/>
          <p:nvPr/>
        </p:nvSpPr>
        <p:spPr>
          <a:xfrm>
            <a:off x="1136286" y="989045"/>
            <a:ext cx="7638630" cy="18651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60000"/>
              </a:lnSpc>
            </a:pPr>
            <a:r>
              <a:rPr lang="en-US" altLang="ko-KR" b="1" dirty="0">
                <a:solidFill>
                  <a:srgbClr val="002060"/>
                </a:solidFill>
                <a:latin typeface="Seravek Light" charset="0"/>
                <a:ea typeface="Seravek Light" charset="0"/>
                <a:cs typeface="Seravek Light" charset="0"/>
              </a:rPr>
              <a:t>Chapter 9 and 10: Regression wisdom, re-expressing data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Bends, subgroups, outliers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Cautious about extrapolation, causation, lurking variables, summary stats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Tukey’s ladder</a:t>
            </a:r>
          </a:p>
        </p:txBody>
      </p:sp>
      <p:sp>
        <p:nvSpPr>
          <p:cNvPr id="13" name="텍스트 상자 11">
            <a:extLst>
              <a:ext uri="{FF2B5EF4-FFF2-40B4-BE49-F238E27FC236}">
                <a16:creationId xmlns:a16="http://schemas.microsoft.com/office/drawing/2014/main" id="{DB15FB96-D596-2E40-816B-813B36BA7079}"/>
              </a:ext>
            </a:extLst>
          </p:cNvPr>
          <p:cNvSpPr txBox="1"/>
          <p:nvPr/>
        </p:nvSpPr>
        <p:spPr>
          <a:xfrm>
            <a:off x="8149389" y="3334677"/>
            <a:ext cx="3624710" cy="4882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60000"/>
              </a:lnSpc>
            </a:pPr>
            <a:r>
              <a:rPr lang="en-US" altLang="ko-KR" b="1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Next week (10/8): Chapter 13 and 14</a:t>
            </a:r>
          </a:p>
        </p:txBody>
      </p:sp>
    </p:spTree>
    <p:extLst>
      <p:ext uri="{BB962C8B-B14F-4D97-AF65-F5344CB8AC3E}">
        <p14:creationId xmlns:p14="http://schemas.microsoft.com/office/powerpoint/2010/main" val="1119388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312297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Regression wisdom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42" name="텍스트 상자 41"/>
          <p:cNvSpPr txBox="1"/>
          <p:nvPr/>
        </p:nvSpPr>
        <p:spPr>
          <a:xfrm>
            <a:off x="1136287" y="989045"/>
            <a:ext cx="9957812" cy="4928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“Bends” is often not apparent in the scatterplot of raw data. Residual plots will help!</a:t>
            </a:r>
          </a:p>
        </p:txBody>
      </p:sp>
      <p:sp>
        <p:nvSpPr>
          <p:cNvPr id="43" name="직사각형 42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07  |  100118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88487" y="1690955"/>
            <a:ext cx="4180715" cy="2357211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5315577" y="1690955"/>
            <a:ext cx="914400" cy="11857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16580" y="1690956"/>
            <a:ext cx="4018532" cy="2353194"/>
          </a:xfrm>
          <a:prstGeom prst="rect">
            <a:avLst/>
          </a:prstGeom>
        </p:spPr>
      </p:pic>
      <p:sp>
        <p:nvSpPr>
          <p:cNvPr id="10" name="자유형 9"/>
          <p:cNvSpPr/>
          <p:nvPr/>
        </p:nvSpPr>
        <p:spPr>
          <a:xfrm>
            <a:off x="6828183" y="1958009"/>
            <a:ext cx="2753139" cy="1026891"/>
          </a:xfrm>
          <a:custGeom>
            <a:avLst/>
            <a:gdLst>
              <a:gd name="connsiteX0" fmla="*/ 0 w 2753139"/>
              <a:gd name="connsiteY0" fmla="*/ 0 h 1026891"/>
              <a:gd name="connsiteX1" fmla="*/ 278295 w 2753139"/>
              <a:gd name="connsiteY1" fmla="*/ 785191 h 1026891"/>
              <a:gd name="connsiteX2" fmla="*/ 964095 w 2753139"/>
              <a:gd name="connsiteY2" fmla="*/ 1023730 h 1026891"/>
              <a:gd name="connsiteX3" fmla="*/ 1908313 w 2753139"/>
              <a:gd name="connsiteY3" fmla="*/ 655982 h 1026891"/>
              <a:gd name="connsiteX4" fmla="*/ 2753139 w 2753139"/>
              <a:gd name="connsiteY4" fmla="*/ 129208 h 1026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53139" h="1026891">
                <a:moveTo>
                  <a:pt x="0" y="0"/>
                </a:moveTo>
                <a:cubicBezTo>
                  <a:pt x="58806" y="307285"/>
                  <a:pt x="117613" y="614570"/>
                  <a:pt x="278295" y="785191"/>
                </a:cubicBezTo>
                <a:cubicBezTo>
                  <a:pt x="438977" y="955812"/>
                  <a:pt x="692425" y="1045265"/>
                  <a:pt x="964095" y="1023730"/>
                </a:cubicBezTo>
                <a:cubicBezTo>
                  <a:pt x="1235765" y="1002195"/>
                  <a:pt x="1610139" y="805069"/>
                  <a:pt x="1908313" y="655982"/>
                </a:cubicBezTo>
                <a:cubicBezTo>
                  <a:pt x="2206487" y="506895"/>
                  <a:pt x="2479813" y="318051"/>
                  <a:pt x="2753139" y="129208"/>
                </a:cubicBezTo>
              </a:path>
            </a:pathLst>
          </a:cu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30111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312297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Regression wisdom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42" name="텍스트 상자 41"/>
          <p:cNvSpPr txBox="1"/>
          <p:nvPr/>
        </p:nvSpPr>
        <p:spPr>
          <a:xfrm>
            <a:off x="1136287" y="989045"/>
            <a:ext cx="9957812" cy="978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“Bends” is often not apparent in the scatterplot of raw data. Residual plots will help!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Subgroups? Look at the histogram of the residuals</a:t>
            </a:r>
          </a:p>
        </p:txBody>
      </p:sp>
      <p:sp>
        <p:nvSpPr>
          <p:cNvPr id="43" name="직사각형 42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07  |  100118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98656" y="2138349"/>
            <a:ext cx="4066770" cy="3822537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15193" y="2138349"/>
            <a:ext cx="3995684" cy="2998247"/>
          </a:xfrm>
          <a:prstGeom prst="rect">
            <a:avLst/>
          </a:prstGeom>
        </p:spPr>
      </p:pic>
      <p:sp>
        <p:nvSpPr>
          <p:cNvPr id="13" name="자유형 12"/>
          <p:cNvSpPr/>
          <p:nvPr/>
        </p:nvSpPr>
        <p:spPr>
          <a:xfrm>
            <a:off x="4873451" y="3856403"/>
            <a:ext cx="602901" cy="293566"/>
          </a:xfrm>
          <a:custGeom>
            <a:avLst/>
            <a:gdLst>
              <a:gd name="connsiteX0" fmla="*/ 0 w 602901"/>
              <a:gd name="connsiteY0" fmla="*/ 253373 h 293566"/>
              <a:gd name="connsiteX1" fmla="*/ 211015 w 602901"/>
              <a:gd name="connsiteY1" fmla="*/ 12212 h 293566"/>
              <a:gd name="connsiteX2" fmla="*/ 472272 w 602901"/>
              <a:gd name="connsiteY2" fmla="*/ 62454 h 293566"/>
              <a:gd name="connsiteX3" fmla="*/ 602901 w 602901"/>
              <a:gd name="connsiteY3" fmla="*/ 293566 h 293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2901" h="293566">
                <a:moveTo>
                  <a:pt x="0" y="253373"/>
                </a:moveTo>
                <a:cubicBezTo>
                  <a:pt x="66151" y="148702"/>
                  <a:pt x="132303" y="44032"/>
                  <a:pt x="211015" y="12212"/>
                </a:cubicBezTo>
                <a:cubicBezTo>
                  <a:pt x="289727" y="-19608"/>
                  <a:pt x="406958" y="15562"/>
                  <a:pt x="472272" y="62454"/>
                </a:cubicBezTo>
                <a:cubicBezTo>
                  <a:pt x="537586" y="109346"/>
                  <a:pt x="602901" y="293566"/>
                  <a:pt x="602901" y="293566"/>
                </a:cubicBezTo>
              </a:path>
            </a:pathLst>
          </a:cu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자유형 13"/>
          <p:cNvSpPr/>
          <p:nvPr/>
        </p:nvSpPr>
        <p:spPr>
          <a:xfrm>
            <a:off x="2532185" y="3938954"/>
            <a:ext cx="743578" cy="190918"/>
          </a:xfrm>
          <a:custGeom>
            <a:avLst/>
            <a:gdLst>
              <a:gd name="connsiteX0" fmla="*/ 743578 w 743578"/>
              <a:gd name="connsiteY0" fmla="*/ 180870 h 190918"/>
              <a:gd name="connsiteX1" fmla="*/ 381837 w 743578"/>
              <a:gd name="connsiteY1" fmla="*/ 170822 h 190918"/>
              <a:gd name="connsiteX2" fmla="*/ 0 w 743578"/>
              <a:gd name="connsiteY2" fmla="*/ 0 h 190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43578" h="190918">
                <a:moveTo>
                  <a:pt x="743578" y="180870"/>
                </a:moveTo>
                <a:cubicBezTo>
                  <a:pt x="624672" y="190918"/>
                  <a:pt x="505767" y="200967"/>
                  <a:pt x="381837" y="170822"/>
                </a:cubicBezTo>
                <a:cubicBezTo>
                  <a:pt x="257907" y="140677"/>
                  <a:pt x="0" y="0"/>
                  <a:pt x="0" y="0"/>
                </a:cubicBezTo>
              </a:path>
            </a:pathLst>
          </a:cu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8048730" y="2210991"/>
            <a:ext cx="1738365" cy="522514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6703925" y="3888712"/>
            <a:ext cx="1738365" cy="522514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69208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6" grpId="0" animBg="1"/>
      <p:bldP spid="2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312297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Regression wisdom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42" name="텍스트 상자 41"/>
          <p:cNvSpPr txBox="1"/>
          <p:nvPr/>
        </p:nvSpPr>
        <p:spPr>
          <a:xfrm>
            <a:off x="1136287" y="989045"/>
            <a:ext cx="9957812" cy="1421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“Bends” is often not apparent in the scatterplot of raw data. Residual plots will help!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Subgroups? Look at the histogram of the residuals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If you already know there are different groups, get the regression lines separately.</a:t>
            </a:r>
          </a:p>
        </p:txBody>
      </p:sp>
      <p:sp>
        <p:nvSpPr>
          <p:cNvPr id="43" name="직사각형 42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07  |  100118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39462" y="2654190"/>
            <a:ext cx="5363657" cy="3232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1677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312297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Regression wisdom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42" name="텍스트 상자 41"/>
          <p:cNvSpPr txBox="1"/>
          <p:nvPr/>
        </p:nvSpPr>
        <p:spPr>
          <a:xfrm>
            <a:off x="1136286" y="989045"/>
            <a:ext cx="11055714" cy="27515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“Bends” is often not apparent in the scatterplot of raw data. Residual plots will help!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Subgroups? Look at the histogram of the residuals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If you already know there are different groups, get the regression lines separately.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Extrapolation is not warranted (sampling bias, generalization error)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No causation!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Outlier!</a:t>
            </a:r>
          </a:p>
        </p:txBody>
      </p:sp>
      <p:sp>
        <p:nvSpPr>
          <p:cNvPr id="43" name="직사각형 42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07  |  100118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1874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312297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Regression wisdom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07  |  100118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4607" y="989045"/>
            <a:ext cx="4397770" cy="474700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19460" y="1184611"/>
            <a:ext cx="3407334" cy="282322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88566" y="4007831"/>
            <a:ext cx="4495880" cy="2772720"/>
          </a:xfrm>
          <a:prstGeom prst="rect">
            <a:avLst/>
          </a:prstGeom>
        </p:spPr>
      </p:pic>
      <p:sp>
        <p:nvSpPr>
          <p:cNvPr id="14" name="텍스트 상자 13"/>
          <p:cNvSpPr txBox="1"/>
          <p:nvPr/>
        </p:nvSpPr>
        <p:spPr>
          <a:xfrm>
            <a:off x="9038222" y="3929462"/>
            <a:ext cx="256948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i="1" dirty="0">
                <a:latin typeface="Seravek Light" charset="0"/>
                <a:ea typeface="Seravek Light" charset="0"/>
                <a:cs typeface="Seravek Light" charset="0"/>
              </a:rPr>
              <a:t>Not so much change in line, </a:t>
            </a:r>
          </a:p>
          <a:p>
            <a:r>
              <a:rPr kumimoji="1" lang="en-US" altLang="ko-KR" sz="1600" i="1" dirty="0">
                <a:latin typeface="Seravek Light" charset="0"/>
                <a:ea typeface="Seravek Light" charset="0"/>
                <a:cs typeface="Seravek Light" charset="0"/>
              </a:rPr>
              <a:t>but the outlier drops R</a:t>
            </a:r>
            <a:r>
              <a:rPr kumimoji="1" lang="en-US" altLang="ko-KR" sz="1600" i="1" baseline="30000" dirty="0">
                <a:latin typeface="Seravek Light" charset="0"/>
                <a:ea typeface="Seravek Light" charset="0"/>
                <a:cs typeface="Seravek Light" charset="0"/>
              </a:rPr>
              <a:t>2</a:t>
            </a:r>
            <a:r>
              <a:rPr kumimoji="1" lang="en-US" altLang="ko-KR" sz="1600" i="1" dirty="0">
                <a:latin typeface="Seravek Light" charset="0"/>
                <a:ea typeface="Seravek Light" charset="0"/>
                <a:cs typeface="Seravek Light" charset="0"/>
              </a:rPr>
              <a:t> a lot!</a:t>
            </a:r>
          </a:p>
          <a:p>
            <a:endParaRPr kumimoji="1" lang="en-US" altLang="ko-KR" sz="1600" i="1" dirty="0">
              <a:latin typeface="Seravek Light" charset="0"/>
              <a:ea typeface="Seravek Light" charset="0"/>
              <a:cs typeface="Seravek Light" charset="0"/>
            </a:endParaRPr>
          </a:p>
          <a:p>
            <a:r>
              <a:rPr kumimoji="1" lang="en-US" altLang="ko-KR" sz="1600" i="1" dirty="0">
                <a:solidFill>
                  <a:srgbClr val="0070C0"/>
                </a:solidFill>
                <a:latin typeface="Seravek Light" charset="0"/>
                <a:ea typeface="Seravek Light" charset="0"/>
                <a:cs typeface="Seravek Light" charset="0"/>
              </a:rPr>
              <a:t>R</a:t>
            </a:r>
            <a:r>
              <a:rPr kumimoji="1" lang="en-US" altLang="ko-KR" sz="1600" i="1" baseline="30000" dirty="0">
                <a:solidFill>
                  <a:srgbClr val="0070C0"/>
                </a:solidFill>
                <a:latin typeface="Seravek Light" charset="0"/>
                <a:ea typeface="Seravek Light" charset="0"/>
                <a:cs typeface="Seravek Light" charset="0"/>
              </a:rPr>
              <a:t>2</a:t>
            </a:r>
            <a:r>
              <a:rPr kumimoji="1" lang="en-US" altLang="ko-KR" sz="1600" i="1" dirty="0">
                <a:solidFill>
                  <a:srgbClr val="0070C0"/>
                </a:solidFill>
                <a:latin typeface="Seravek Light" charset="0"/>
                <a:ea typeface="Seravek Light" charset="0"/>
                <a:cs typeface="Seravek Light" charset="0"/>
              </a:rPr>
              <a:t> = .821</a:t>
            </a:r>
            <a:r>
              <a:rPr kumimoji="1" lang="en-US" altLang="ko-KR" sz="1600" i="1" dirty="0">
                <a:latin typeface="Seravek Light" charset="0"/>
                <a:ea typeface="Seravek Light" charset="0"/>
                <a:cs typeface="Seravek Light" charset="0"/>
              </a:rPr>
              <a:t> </a:t>
            </a:r>
            <a:r>
              <a:rPr kumimoji="1" lang="en-US" altLang="ko-KR" sz="1600" i="1" dirty="0">
                <a:latin typeface="Seravek Light" charset="0"/>
                <a:ea typeface="Seravek Light" charset="0"/>
                <a:cs typeface="Seravek Light" charset="0"/>
                <a:sym typeface="Wingdings"/>
              </a:rPr>
              <a:t>  </a:t>
            </a:r>
            <a:r>
              <a:rPr kumimoji="1" lang="en-US" altLang="ko-KR" sz="1600" i="1" dirty="0">
                <a:solidFill>
                  <a:schemeClr val="accent2">
                    <a:lumMod val="75000"/>
                  </a:schemeClr>
                </a:solidFill>
                <a:latin typeface="Seravek Light" charset="0"/>
                <a:ea typeface="Seravek Light" charset="0"/>
                <a:cs typeface="Seravek Light" charset="0"/>
              </a:rPr>
              <a:t>R</a:t>
            </a:r>
            <a:r>
              <a:rPr kumimoji="1" lang="en-US" altLang="ko-KR" sz="1600" i="1" baseline="30000" dirty="0">
                <a:solidFill>
                  <a:schemeClr val="accent2">
                    <a:lumMod val="75000"/>
                  </a:schemeClr>
                </a:solidFill>
                <a:latin typeface="Seravek Light" charset="0"/>
                <a:ea typeface="Seravek Light" charset="0"/>
                <a:cs typeface="Seravek Light" charset="0"/>
              </a:rPr>
              <a:t>2</a:t>
            </a:r>
            <a:r>
              <a:rPr kumimoji="1" lang="en-US" altLang="ko-KR" sz="1600" i="1" dirty="0">
                <a:solidFill>
                  <a:schemeClr val="accent2">
                    <a:lumMod val="75000"/>
                  </a:schemeClr>
                </a:solidFill>
                <a:latin typeface="Seravek Light" charset="0"/>
                <a:ea typeface="Seravek Light" charset="0"/>
                <a:cs typeface="Seravek Light" charset="0"/>
              </a:rPr>
              <a:t> = .428</a:t>
            </a:r>
            <a:endParaRPr kumimoji="1" lang="ko-KR" altLang="en-US" sz="1600" i="1" dirty="0">
              <a:solidFill>
                <a:schemeClr val="accent2">
                  <a:lumMod val="75000"/>
                </a:schemeClr>
              </a:solidFill>
              <a:latin typeface="Seravek Light" charset="0"/>
              <a:ea typeface="Seravek Light" charset="0"/>
              <a:cs typeface="Seravek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6850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312297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Regression wisdom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07  |  100118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4607" y="989045"/>
            <a:ext cx="4397770" cy="4747005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48863" y="639933"/>
            <a:ext cx="3801423" cy="3044799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78525" y="3713871"/>
            <a:ext cx="3871761" cy="3066680"/>
          </a:xfrm>
          <a:prstGeom prst="rect">
            <a:avLst/>
          </a:prstGeom>
        </p:spPr>
      </p:pic>
      <p:sp>
        <p:nvSpPr>
          <p:cNvPr id="17" name="텍스트 상자 16"/>
          <p:cNvSpPr txBox="1"/>
          <p:nvPr/>
        </p:nvSpPr>
        <p:spPr>
          <a:xfrm>
            <a:off x="9789950" y="1388737"/>
            <a:ext cx="1936492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i="1" dirty="0">
                <a:solidFill>
                  <a:schemeClr val="accent2">
                    <a:lumMod val="75000"/>
                  </a:schemeClr>
                </a:solidFill>
                <a:latin typeface="Seravek Light" charset="0"/>
                <a:ea typeface="Seravek Light" charset="0"/>
                <a:cs typeface="Seravek Light" charset="0"/>
              </a:rPr>
              <a:t>High leverage</a:t>
            </a:r>
          </a:p>
          <a:p>
            <a:endParaRPr kumimoji="1" lang="en-US" altLang="ko-KR" i="1" dirty="0">
              <a:solidFill>
                <a:schemeClr val="accent2">
                  <a:lumMod val="75000"/>
                </a:schemeClr>
              </a:solidFill>
              <a:latin typeface="Seravek Light" charset="0"/>
              <a:ea typeface="Seravek Light" charset="0"/>
              <a:cs typeface="Seravek Light" charset="0"/>
            </a:endParaRPr>
          </a:p>
          <a:p>
            <a:r>
              <a:rPr kumimoji="1" lang="en-US" altLang="ko-KR" sz="1600" i="1" dirty="0">
                <a:latin typeface="Seravek Light" charset="0"/>
                <a:ea typeface="Seravek Light" charset="0"/>
                <a:cs typeface="Seravek Light" charset="0"/>
              </a:rPr>
              <a:t>changes line a lot</a:t>
            </a:r>
          </a:p>
          <a:p>
            <a:r>
              <a:rPr kumimoji="1" lang="en-US" altLang="ko-KR" sz="1600" i="1" dirty="0">
                <a:latin typeface="Seravek Light" charset="0"/>
                <a:ea typeface="Seravek Light" charset="0"/>
                <a:cs typeface="Seravek Light" charset="0"/>
              </a:rPr>
              <a:t>and increases R</a:t>
            </a:r>
            <a:r>
              <a:rPr kumimoji="1" lang="en-US" altLang="ko-KR" sz="1600" i="1" baseline="30000" dirty="0">
                <a:latin typeface="Seravek Light" charset="0"/>
                <a:ea typeface="Seravek Light" charset="0"/>
                <a:cs typeface="Seravek Light" charset="0"/>
              </a:rPr>
              <a:t>2</a:t>
            </a:r>
            <a:r>
              <a:rPr kumimoji="1" lang="en-US" altLang="ko-KR" sz="1600" i="1" dirty="0">
                <a:latin typeface="Seravek Light" charset="0"/>
                <a:ea typeface="Seravek Light" charset="0"/>
                <a:cs typeface="Seravek Light" charset="0"/>
              </a:rPr>
              <a:t> a lot</a:t>
            </a:r>
            <a:endParaRPr kumimoji="1" lang="ko-KR" altLang="en-US" sz="1600" i="1" dirty="0">
              <a:latin typeface="Seravek Light" charset="0"/>
              <a:ea typeface="Seravek Light" charset="0"/>
              <a:cs typeface="Seravek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072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312297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Regression wisdom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42" name="텍스트 상자 41"/>
          <p:cNvSpPr txBox="1"/>
          <p:nvPr/>
        </p:nvSpPr>
        <p:spPr>
          <a:xfrm>
            <a:off x="1136286" y="989045"/>
            <a:ext cx="11055714" cy="3637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“Bends” is often not apparent in the scatterplot of raw data. Residual plots will help!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Subgroups? Look at the histogram of the residuals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If you already know there are different groups, get the regression lines separately.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Extrapolation is not warranted (sampling bias, generalization error)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No causation!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Outlier!  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Lurking variable (again)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Be cautious in working with summary statistics!</a:t>
            </a:r>
          </a:p>
        </p:txBody>
      </p:sp>
      <p:sp>
        <p:nvSpPr>
          <p:cNvPr id="43" name="직사각형 42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07  |  100118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3344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uiExpand="1" build="p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1762</TotalTime>
  <Words>1344</Words>
  <Application>Microsoft Macintosh PowerPoint</Application>
  <PresentationFormat>와이드스크린</PresentationFormat>
  <Paragraphs>189</Paragraphs>
  <Slides>23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32" baseType="lpstr">
      <vt:lpstr>맑은 고딕</vt:lpstr>
      <vt:lpstr>Arial</vt:lpstr>
      <vt:lpstr>Cambria Math</vt:lpstr>
      <vt:lpstr>Mangal</vt:lpstr>
      <vt:lpstr>PT Sans Narrow</vt:lpstr>
      <vt:lpstr>Seravek</vt:lpstr>
      <vt:lpstr>Seravek Light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Choong-wan Woo</dc:creator>
  <cp:lastModifiedBy>Choong-wan Woo</cp:lastModifiedBy>
  <cp:revision>366</cp:revision>
  <dcterms:created xsi:type="dcterms:W3CDTF">2017-08-24T21:55:02Z</dcterms:created>
  <dcterms:modified xsi:type="dcterms:W3CDTF">2018-10-01T01:41:01Z</dcterms:modified>
</cp:coreProperties>
</file>